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Lato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ab673e67b_2_10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4ab673e67b_2_1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ab673e67b_2_3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4ab673e67b_2_3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ab673e67b_2_9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4ab673e67b_2_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ab673e67b_2_1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4ab673e67b_2_1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03ffc0042_0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503ffc0042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03ffc0042_0_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503ffc0042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03ffc0042_0_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503ffc0042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ab673e67b_2_4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4ab673e67b_2_4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ab673e67b_2_4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4ab673e67b_2_4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ab673e67b_2_47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4ab673e67b_2_4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4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317363" y="4803219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317363" y="4803219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4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317363" y="4803219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317363" y="4803219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62984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1" type="body"/>
          </p:nvPr>
        </p:nvSpPr>
        <p:spPr>
          <a:xfrm>
            <a:off x="629840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8"/>
          <p:cNvSpPr txBox="1"/>
          <p:nvPr>
            <p:ph idx="2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317363" y="4803219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317363" y="4803219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317363" y="4803219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21"/>
          <p:cNvSpPr txBox="1"/>
          <p:nvPr>
            <p:ph idx="1" type="body"/>
          </p:nvPr>
        </p:nvSpPr>
        <p:spPr>
          <a:xfrm>
            <a:off x="3887390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1"/>
          <p:cNvSpPr txBox="1"/>
          <p:nvPr>
            <p:ph idx="2" type="body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1"/>
          <p:cNvSpPr txBox="1"/>
          <p:nvPr>
            <p:ph idx="12" type="sldNum"/>
          </p:nvPr>
        </p:nvSpPr>
        <p:spPr>
          <a:xfrm>
            <a:off x="8317363" y="4803219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2"/>
          <p:cNvSpPr/>
          <p:nvPr>
            <p:ph idx="2" type="pic"/>
          </p:nvPr>
        </p:nvSpPr>
        <p:spPr>
          <a:xfrm>
            <a:off x="3887390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96850" lvl="1" marL="546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34950" lvl="2" marL="927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60350" lvl="3" marL="1295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60350" lvl="4" marL="16383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60350" lvl="5" marL="1981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60350" lvl="6" marL="2324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60350" lvl="7" marL="2667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60350" lvl="8" marL="3009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2"/>
          <p:cNvSpPr txBox="1"/>
          <p:nvPr>
            <p:ph idx="1" type="body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8317363" y="4803219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>
  <p:cSld name="Title and Vertical 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23"/>
          <p:cNvSpPr txBox="1"/>
          <p:nvPr>
            <p:ph idx="12" type="sldNum"/>
          </p:nvPr>
        </p:nvSpPr>
        <p:spPr>
          <a:xfrm>
            <a:off x="8317363" y="4803219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>
  <p:cSld name="Vertical Title and 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/>
          <p:nvPr>
            <p:ph type="title"/>
          </p:nvPr>
        </p:nvSpPr>
        <p:spPr>
          <a:xfrm>
            <a:off x="6543675" y="273844"/>
            <a:ext cx="1971600" cy="43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4"/>
          <p:cNvSpPr txBox="1"/>
          <p:nvPr>
            <p:ph idx="1" type="body"/>
          </p:nvPr>
        </p:nvSpPr>
        <p:spPr>
          <a:xfrm>
            <a:off x="628650" y="273844"/>
            <a:ext cx="5800800" cy="43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4"/>
          <p:cNvSpPr txBox="1"/>
          <p:nvPr>
            <p:ph idx="12" type="sldNum"/>
          </p:nvPr>
        </p:nvSpPr>
        <p:spPr>
          <a:xfrm>
            <a:off x="8317363" y="4803219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317363" y="4803219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hyperlink" Target="http://www.youtube.com/watch?v=P9VdyPbbzlI" TargetMode="External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/>
          <p:nvPr/>
        </p:nvSpPr>
        <p:spPr>
          <a:xfrm>
            <a:off x="2010333" y="140586"/>
            <a:ext cx="64758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lang="en" sz="5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Directions</a:t>
            </a:r>
            <a:endParaRPr sz="5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25"/>
          <p:cNvSpPr/>
          <p:nvPr/>
        </p:nvSpPr>
        <p:spPr>
          <a:xfrm>
            <a:off x="0" y="0"/>
            <a:ext cx="9144000" cy="722700"/>
          </a:xfrm>
          <a:prstGeom prst="rect">
            <a:avLst/>
          </a:prstGeom>
          <a:solidFill>
            <a:srgbClr val="79A1A2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122464" y="88382"/>
            <a:ext cx="88746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INTRODUCTION</a:t>
            </a:r>
            <a:endParaRPr b="1" sz="26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5" name="Google Shape;10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5050" y="146827"/>
            <a:ext cx="503100" cy="4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5"/>
          <p:cNvSpPr txBox="1"/>
          <p:nvPr/>
        </p:nvSpPr>
        <p:spPr>
          <a:xfrm>
            <a:off x="516300" y="993250"/>
            <a:ext cx="4652400" cy="17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Today we’re going to read an article about African American women who fought for equal voting rights in America.</a:t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7" name="Google Shape;10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5400" y="1417325"/>
            <a:ext cx="2299650" cy="32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/>
          <p:cNvPicPr preferRelativeResize="0"/>
          <p:nvPr/>
        </p:nvPicPr>
        <p:blipFill rotWithShape="1">
          <a:blip r:embed="rId5">
            <a:alphaModFix/>
          </a:blip>
          <a:srcRect b="26426" l="0" r="0" t="1955"/>
          <a:stretch/>
        </p:blipFill>
        <p:spPr>
          <a:xfrm>
            <a:off x="3737025" y="2732050"/>
            <a:ext cx="204510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838" y="2732050"/>
            <a:ext cx="2867025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 txBox="1"/>
          <p:nvPr/>
        </p:nvSpPr>
        <p:spPr>
          <a:xfrm>
            <a:off x="623950" y="4600600"/>
            <a:ext cx="27498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Sojourner Truth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5"/>
          <p:cNvSpPr txBox="1"/>
          <p:nvPr/>
        </p:nvSpPr>
        <p:spPr>
          <a:xfrm>
            <a:off x="3748150" y="4600600"/>
            <a:ext cx="27498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Ida B. Wells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5"/>
          <p:cNvSpPr txBox="1"/>
          <p:nvPr/>
        </p:nvSpPr>
        <p:spPr>
          <a:xfrm>
            <a:off x="6186550" y="4600600"/>
            <a:ext cx="27498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Harriet Tubman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/>
          <p:nvPr/>
        </p:nvSpPr>
        <p:spPr>
          <a:xfrm>
            <a:off x="2010333" y="140586"/>
            <a:ext cx="64758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lang="en" sz="5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Directions</a:t>
            </a:r>
            <a:endParaRPr sz="5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34"/>
          <p:cNvSpPr/>
          <p:nvPr/>
        </p:nvSpPr>
        <p:spPr>
          <a:xfrm>
            <a:off x="0" y="0"/>
            <a:ext cx="9144000" cy="722700"/>
          </a:xfrm>
          <a:prstGeom prst="rect">
            <a:avLst/>
          </a:prstGeom>
          <a:solidFill>
            <a:srgbClr val="79A1A2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4"/>
          <p:cNvSpPr txBox="1"/>
          <p:nvPr/>
        </p:nvSpPr>
        <p:spPr>
          <a:xfrm>
            <a:off x="122464" y="88382"/>
            <a:ext cx="88746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EXIT TICKET</a:t>
            </a:r>
            <a:endParaRPr b="1" sz="26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93" name="Google Shape;19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5050" y="146827"/>
            <a:ext cx="503100" cy="4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4"/>
          <p:cNvSpPr txBox="1"/>
          <p:nvPr/>
        </p:nvSpPr>
        <p:spPr>
          <a:xfrm>
            <a:off x="183525" y="837550"/>
            <a:ext cx="35550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Turn to page 6 in your CommonLit packet.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Complete the Exit Ticket.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 the text to help complete your paragraph.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4"/>
          <p:cNvSpPr txBox="1"/>
          <p:nvPr/>
        </p:nvSpPr>
        <p:spPr>
          <a:xfrm>
            <a:off x="8167200" y="2098300"/>
            <a:ext cx="61980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8525" y="837550"/>
            <a:ext cx="3201575" cy="417797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/>
          <p:nvPr/>
        </p:nvSpPr>
        <p:spPr>
          <a:xfrm>
            <a:off x="0" y="0"/>
            <a:ext cx="9144000" cy="722700"/>
          </a:xfrm>
          <a:prstGeom prst="rect">
            <a:avLst/>
          </a:prstGeom>
          <a:solidFill>
            <a:srgbClr val="79A1A2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6"/>
          <p:cNvSpPr txBox="1"/>
          <p:nvPr/>
        </p:nvSpPr>
        <p:spPr>
          <a:xfrm>
            <a:off x="122464" y="88382"/>
            <a:ext cx="88746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AGENDA</a:t>
            </a:r>
            <a:endParaRPr b="1" sz="26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9" name="Google Shape;11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5050" y="146827"/>
            <a:ext cx="503100" cy="4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6"/>
          <p:cNvSpPr txBox="1"/>
          <p:nvPr/>
        </p:nvSpPr>
        <p:spPr>
          <a:xfrm>
            <a:off x="516300" y="993250"/>
            <a:ext cx="4908900" cy="22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746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ato"/>
              <a:buAutoNum type="arabicPeriod"/>
            </a:pPr>
            <a:r>
              <a:rPr lang="en"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Complete Pre-reading Activity</a:t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ato"/>
              <a:buAutoNum type="arabicPeriod"/>
            </a:pPr>
            <a:r>
              <a:rPr lang="en"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Read “African American Suffragists” and answer the questions</a:t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ato"/>
              <a:buAutoNum type="arabicPeriod"/>
            </a:pPr>
            <a:r>
              <a:rPr lang="en"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Answer Exit Ticket Question</a:t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1" name="Google Shape;12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5200" y="825350"/>
            <a:ext cx="2611125" cy="316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6"/>
          <p:cNvSpPr txBox="1"/>
          <p:nvPr/>
        </p:nvSpPr>
        <p:spPr>
          <a:xfrm>
            <a:off x="5411925" y="3939525"/>
            <a:ext cx="36888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Mary Church Terrell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African-American Suffragist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Taught at M St. School in Washington D.C. (Now Paul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Laurence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Dunbar High School)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/>
          <p:nvPr/>
        </p:nvSpPr>
        <p:spPr>
          <a:xfrm>
            <a:off x="0" y="0"/>
            <a:ext cx="9144000" cy="722700"/>
          </a:xfrm>
          <a:prstGeom prst="rect">
            <a:avLst/>
          </a:prstGeom>
          <a:solidFill>
            <a:srgbClr val="79A1A2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7"/>
          <p:cNvSpPr txBox="1"/>
          <p:nvPr/>
        </p:nvSpPr>
        <p:spPr>
          <a:xfrm>
            <a:off x="122464" y="88382"/>
            <a:ext cx="88746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PRE-READING</a:t>
            </a:r>
            <a:endParaRPr b="1" sz="26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9" name="Google Shape;12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5050" y="146827"/>
            <a:ext cx="503100" cy="4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 txBox="1"/>
          <p:nvPr/>
        </p:nvSpPr>
        <p:spPr>
          <a:xfrm>
            <a:off x="516300" y="993250"/>
            <a:ext cx="3941400" cy="3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746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ato"/>
              <a:buChar char="●"/>
            </a:pPr>
            <a:r>
              <a:rPr lang="en"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Turn to page 1 in your CommonLit packet.</a:t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ato"/>
              <a:buChar char="●"/>
            </a:pPr>
            <a:r>
              <a:rPr lang="en"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Answer Question 1</a:t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1" name="Google Shape;13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0200" y="796300"/>
            <a:ext cx="3964861" cy="41159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2" name="Google Shape;132;p27"/>
          <p:cNvSpPr/>
          <p:nvPr/>
        </p:nvSpPr>
        <p:spPr>
          <a:xfrm>
            <a:off x="4103150" y="1615075"/>
            <a:ext cx="4845000" cy="1134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/>
          <p:nvPr/>
        </p:nvSpPr>
        <p:spPr>
          <a:xfrm>
            <a:off x="0" y="0"/>
            <a:ext cx="9144000" cy="722700"/>
          </a:xfrm>
          <a:prstGeom prst="rect">
            <a:avLst/>
          </a:prstGeom>
          <a:solidFill>
            <a:srgbClr val="79A1A2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122464" y="88382"/>
            <a:ext cx="88746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PRE-READING</a:t>
            </a:r>
            <a:endParaRPr b="1" sz="26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9" name="Google Shape;13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5050" y="146827"/>
            <a:ext cx="503100" cy="4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8"/>
          <p:cNvSpPr txBox="1"/>
          <p:nvPr/>
        </p:nvSpPr>
        <p:spPr>
          <a:xfrm>
            <a:off x="516300" y="993250"/>
            <a:ext cx="3688800" cy="3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746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ato"/>
              <a:buChar char="●"/>
            </a:pPr>
            <a:r>
              <a:rPr lang="en"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Now we will watch a short video about the history of voting rights in the United States.</a:t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ato"/>
              <a:buChar char="●"/>
            </a:pPr>
            <a:r>
              <a:rPr lang="en"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After we watch the video, circle “True” or “False” next to each statement.</a:t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1" name="Google Shape;14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2650" y="860550"/>
            <a:ext cx="3982398" cy="41160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2" name="Google Shape;142;p28"/>
          <p:cNvSpPr/>
          <p:nvPr/>
        </p:nvSpPr>
        <p:spPr>
          <a:xfrm>
            <a:off x="4103150" y="2300875"/>
            <a:ext cx="4845000" cy="2675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/>
          <p:nvPr/>
        </p:nvSpPr>
        <p:spPr>
          <a:xfrm>
            <a:off x="0" y="0"/>
            <a:ext cx="9144000" cy="722700"/>
          </a:xfrm>
          <a:prstGeom prst="rect">
            <a:avLst/>
          </a:prstGeom>
          <a:solidFill>
            <a:srgbClr val="79A1A2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9"/>
          <p:cNvSpPr txBox="1"/>
          <p:nvPr/>
        </p:nvSpPr>
        <p:spPr>
          <a:xfrm>
            <a:off x="122464" y="88382"/>
            <a:ext cx="88746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PRE-READING</a:t>
            </a:r>
            <a:endParaRPr b="1" sz="26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49" name="Google Shape;14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5050" y="146827"/>
            <a:ext cx="503100" cy="4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 txBox="1"/>
          <p:nvPr/>
        </p:nvSpPr>
        <p:spPr>
          <a:xfrm>
            <a:off x="516300" y="993250"/>
            <a:ext cx="3688800" cy="3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746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ato"/>
              <a:buChar char="●"/>
            </a:pPr>
            <a:r>
              <a:rPr lang="en"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Now we will watch a short video about the history of voting rights in the United States.</a:t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ato"/>
              <a:buChar char="●"/>
            </a:pPr>
            <a:r>
              <a:rPr lang="en"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After we watch the video, circle “True” or “False” next to each statement.</a:t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View full lesson: http://ed.ted.com/lessons/the-fight-for-the-right-to-vote-in-the-united-states-nicki-beaman-griffin&#10;&#10;In the United States today, if you are over eighteen, a citizen, and the resident of a state, you can vote (with some exceptions). So, how have voting rights changed since the first election in 1789? Nicki Beaman Griffin outlines the history of the long fight for a more inclusive electorate.&#10;&#10;Lesson by Nicki Beaman Griffin, animation by Flaming Medusa Studios." id="151" name="Google Shape;151;p29" title="The fight for the right to vote in the United States - Nicki Beaman Griffin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6150" y="11398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/>
          <p:nvPr/>
        </p:nvSpPr>
        <p:spPr>
          <a:xfrm>
            <a:off x="0" y="0"/>
            <a:ext cx="9144000" cy="722700"/>
          </a:xfrm>
          <a:prstGeom prst="rect">
            <a:avLst/>
          </a:prstGeom>
          <a:solidFill>
            <a:srgbClr val="79A1A2"/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0"/>
          <p:cNvSpPr txBox="1"/>
          <p:nvPr/>
        </p:nvSpPr>
        <p:spPr>
          <a:xfrm>
            <a:off x="122464" y="88382"/>
            <a:ext cx="88746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PRE-READING</a:t>
            </a:r>
            <a:endParaRPr b="1" sz="26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58" name="Google Shape;15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5050" y="146827"/>
            <a:ext cx="503100" cy="4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0"/>
          <p:cNvSpPr txBox="1"/>
          <p:nvPr/>
        </p:nvSpPr>
        <p:spPr>
          <a:xfrm>
            <a:off x="516300" y="993250"/>
            <a:ext cx="5590200" cy="11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746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ato"/>
              <a:buChar char="●"/>
            </a:pPr>
            <a:r>
              <a:rPr lang="en"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Turn to Page 2</a:t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ato"/>
              <a:buChar char="●"/>
            </a:pPr>
            <a:r>
              <a:rPr lang="en"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Answer Question 3</a:t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0" name="Google Shape;16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300" y="2121725"/>
            <a:ext cx="6224726" cy="21302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/>
          <p:nvPr/>
        </p:nvSpPr>
        <p:spPr>
          <a:xfrm>
            <a:off x="2010333" y="140586"/>
            <a:ext cx="64758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lang="en" sz="5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Directions</a:t>
            </a:r>
            <a:endParaRPr sz="5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6" name="Google Shape;16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5050" y="146827"/>
            <a:ext cx="503100" cy="4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1"/>
          <p:cNvSpPr txBox="1"/>
          <p:nvPr/>
        </p:nvSpPr>
        <p:spPr>
          <a:xfrm>
            <a:off x="6927050" y="146825"/>
            <a:ext cx="1518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Page 3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31"/>
          <p:cNvSpPr txBox="1"/>
          <p:nvPr/>
        </p:nvSpPr>
        <p:spPr>
          <a:xfrm>
            <a:off x="306325" y="242225"/>
            <a:ext cx="2707200" cy="47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Turn to page 3 in your CommonLit packet.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Follow along as we read the article.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We’ll pause to answer the questions.</a:t>
            </a:r>
            <a:endParaRPr/>
          </a:p>
        </p:txBody>
      </p:sp>
      <p:pic>
        <p:nvPicPr>
          <p:cNvPr id="169" name="Google Shape;16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7700" y="242223"/>
            <a:ext cx="3560675" cy="4665537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/>
          <p:nvPr/>
        </p:nvSpPr>
        <p:spPr>
          <a:xfrm>
            <a:off x="2010333" y="140586"/>
            <a:ext cx="64758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lang="en" sz="5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Directions</a:t>
            </a:r>
            <a:endParaRPr sz="5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5" name="Google Shape;17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5050" y="146827"/>
            <a:ext cx="503100" cy="4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/>
          <p:cNvSpPr txBox="1"/>
          <p:nvPr/>
        </p:nvSpPr>
        <p:spPr>
          <a:xfrm>
            <a:off x="6927050" y="146825"/>
            <a:ext cx="1518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Page 4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7" name="Google Shape;17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6474" y="135610"/>
            <a:ext cx="3711050" cy="487227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/>
          <p:nvPr/>
        </p:nvSpPr>
        <p:spPr>
          <a:xfrm>
            <a:off x="2010333" y="140586"/>
            <a:ext cx="64758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rPr lang="en" sz="5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Directions</a:t>
            </a:r>
            <a:endParaRPr sz="5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3" name="Google Shape;18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5050" y="146827"/>
            <a:ext cx="503100" cy="4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3"/>
          <p:cNvSpPr txBox="1"/>
          <p:nvPr/>
        </p:nvSpPr>
        <p:spPr>
          <a:xfrm>
            <a:off x="6927050" y="146825"/>
            <a:ext cx="1518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Page 5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5" name="Google Shape;18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2127" y="161023"/>
            <a:ext cx="3719751" cy="48214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